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9" r:id="rId5"/>
    <p:sldId id="295" r:id="rId6"/>
    <p:sldId id="311" r:id="rId7"/>
    <p:sldId id="300" r:id="rId8"/>
    <p:sldId id="312" r:id="rId9"/>
    <p:sldId id="313" r:id="rId10"/>
    <p:sldId id="314" r:id="rId11"/>
    <p:sldId id="315" r:id="rId12"/>
    <p:sldId id="316" r:id="rId13"/>
    <p:sldId id="301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BE15FB3-3B84-44E2-ADDF-8D5DCA8F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2637F22-0FE6-40CE-A5B8-5E1C5FDCBD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C7DC4-C10B-410B-A999-37678C50C177}" type="datetime1">
              <a:rPr lang="ru-RU" smtClean="0"/>
              <a:t>11.09.2023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867C2B-6F68-4360-99CE-6F65F9434B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55AEFE-A4BC-4339-9C7A-16EB9DEE8D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647A0-C848-491E-8833-E8E3CACC46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33943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0F7E9A-7355-4A69-A938-8AF8F7C4B8CF}" type="datetime1">
              <a:rPr lang="ru-RU" smtClean="0"/>
              <a:t>11.09.2023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1EF503-E31C-4FCE-86D9-0C61A5CBE28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5" name="Полилиния: Фигура 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 rtl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44" name="Полилиния: Фигура 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Рисунок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 anchor="t"/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rtl="0"/>
            <a:r>
              <a:rPr lang="ru-RU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Содержимое с 2 столбцами (слайд для сравнен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14" name="Рисунок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5" name="Рисунок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07.02.20ГГ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2CC964-A50B-4C29-B4E4-2C30BB34CCF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текста нижнего колонтитула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rtlCol="0"/>
          <a:lstStyle>
            <a:lvl1pPr>
              <a:buNone/>
              <a:defRPr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 rtlCol="0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" name="Прямоугольник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rtlCol="0" anchor="ctr">
            <a:normAutofit/>
          </a:bodyPr>
          <a:lstStyle>
            <a:lvl1pPr>
              <a:buNone/>
              <a:defRPr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Рисунок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 rtlCol="0">
            <a:normAutofit/>
          </a:bodyPr>
          <a:lstStyle>
            <a:lvl1pPr algn="l">
              <a:defRPr sz="4400"/>
            </a:lvl1pPr>
          </a:lstStyle>
          <a:p>
            <a:pPr algn="r"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 rtlCol="0"/>
          <a:lstStyle>
            <a:lvl1pPr>
              <a:buNone/>
              <a:defRPr/>
            </a:lvl1pPr>
          </a:lstStyle>
          <a:p>
            <a:pPr algn="r" rtl="0"/>
            <a:r>
              <a:rPr lang="ru-RU"/>
              <a:t>Образец подзаголовка</a:t>
            </a:r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текста нижнего колонтитула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rtlCol="0" anchor="b">
            <a:normAutofit/>
          </a:bodyPr>
          <a:lstStyle>
            <a:lvl1pPr>
              <a:buNone/>
              <a:defRPr/>
            </a:lvl1pPr>
          </a:lstStyle>
          <a:p>
            <a:pPr algn="l" rtl="0"/>
            <a:r>
              <a:rPr lang="ru-RU" sz="1600"/>
              <a:t>Образец подзаголовка</a:t>
            </a:r>
            <a:endParaRPr lang="ru-RU" sz="1600" dirty="0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 (диаграмм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Прямоугольник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rtlCol="0" anchor="t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5" name="Рисунок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0" name="Рисунок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Заголовок</a:t>
            </a:r>
          </a:p>
        </p:txBody>
      </p:sp>
      <p:sp>
        <p:nvSpPr>
          <p:cNvPr id="51" name="Рисунок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Заголовок</a:t>
            </a:r>
          </a:p>
        </p:txBody>
      </p:sp>
      <p:sp>
        <p:nvSpPr>
          <p:cNvPr id="52" name="Рисунок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Заголовок</a:t>
            </a:r>
          </a:p>
        </p:txBody>
      </p:sp>
      <p:sp>
        <p:nvSpPr>
          <p:cNvPr id="53" name="Рисунок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7" name="Текст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Заголовок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 (временная шкал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ru-RU"/>
              <a:t>07.02.20ГГ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312CC964-A50B-4C29-B4E4-2C30BB34C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снизу на здания в городе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3279" y="0"/>
            <a:ext cx="9568721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35" y="1776848"/>
            <a:ext cx="3338625" cy="315015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Белгородская</a:t>
            </a:r>
            <a:br>
              <a:rPr lang="ru-RU" dirty="0"/>
            </a:br>
            <a:r>
              <a:rPr lang="ru-RU" dirty="0"/>
              <a:t>Область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798" y="5230161"/>
            <a:ext cx="3497262" cy="1801812"/>
          </a:xfrm>
        </p:spPr>
        <p:txBody>
          <a:bodyPr rtlCol="0"/>
          <a:lstStyle/>
          <a:p>
            <a:pPr rtl="0"/>
            <a:r>
              <a:rPr lang="ru-RU" dirty="0"/>
              <a:t>Крахмаль Владимир</a:t>
            </a:r>
          </a:p>
          <a:p>
            <a:pPr rtl="0"/>
            <a:r>
              <a:rPr lang="ru-RU" dirty="0"/>
              <a:t>Группа</a:t>
            </a:r>
            <a:r>
              <a:rPr lang="en-US" dirty="0"/>
              <a:t>:</a:t>
            </a:r>
            <a:r>
              <a:rPr lang="ru-RU" dirty="0"/>
              <a:t> ИКБО-43-23</a:t>
            </a:r>
          </a:p>
        </p:txBody>
      </p: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963" y="2576743"/>
            <a:ext cx="7208401" cy="1382233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</a:t>
            </a:r>
          </a:p>
        </p:txBody>
      </p:sp>
      <p:pic>
        <p:nvPicPr>
          <p:cNvPr id="6" name="Рисунок 5" descr="Вид моста снизу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44"/>
            <a:ext cx="4966447" cy="6846394"/>
          </a:xfrm>
        </p:spPr>
      </p:pic>
      <p:sp>
        <p:nvSpPr>
          <p:cNvPr id="35" name="Нижний колонтитул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7E6E0-B242-46D9-ABE6-B318CABC450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513033" y="6324598"/>
            <a:ext cx="5871812" cy="514351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F14FC5E-CD12-447F-80A6-B27D3009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ru-RU" smtClean="0"/>
              <a:pPr rtl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/>
          <a:lstStyle/>
          <a:p>
            <a:pPr rtl="0"/>
            <a:r>
              <a:rPr lang="ru-RU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544" y="2183035"/>
            <a:ext cx="5500456" cy="4121845"/>
          </a:xfrm>
        </p:spPr>
        <p:txBody>
          <a:bodyPr rtlCol="0">
            <a:noAutofit/>
          </a:bodyPr>
          <a:lstStyle/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Основными отраслями хозяйства Белгородской области являются: обрабатывающее производство (34%), сельское хозяйство с долей в 22%, оптовая и розничная торговля – 12,6% и добыча полезных ископаемых (9,7%). В структуре промышленности преобладает обрабатывающее производство (77%). Отдельно выделим аграрно-промышленный комплекс региона, где наблюдаются одни из наибольших темпов роста объема производства продукции.</a:t>
            </a:r>
          </a:p>
        </p:txBody>
      </p:sp>
      <p:sp>
        <p:nvSpPr>
          <p:cNvPr id="182" name="Нижний колонтитул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181" name="Дата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3" name="Номер слайда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ru-RU" smtClean="0"/>
              <a:pPr rtl="0"/>
              <a:t>2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DA106F-7BE4-0972-D3CE-A76447584E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968" r="396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B0ED01-1E5E-2201-EE03-238A71CBF2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445" b="445"/>
          <a:stretch>
            <a:fillRect/>
          </a:stretch>
        </p:blipFill>
        <p:spPr>
          <a:xfrm>
            <a:off x="-277654" y="3421560"/>
            <a:ext cx="5052682" cy="334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/>
          <a:lstStyle/>
          <a:p>
            <a:pPr rtl="0"/>
            <a:r>
              <a:rPr lang="ru-RU" dirty="0"/>
              <a:t>Климат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544" y="2183035"/>
            <a:ext cx="5500456" cy="4121845"/>
          </a:xfrm>
        </p:spPr>
        <p:txBody>
          <a:bodyPr rtlCol="0">
            <a:normAutofit/>
          </a:bodyPr>
          <a:lstStyle/>
          <a:p>
            <a:pPr rtl="0"/>
            <a:r>
              <a:rPr lang="ru-RU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Климат </a:t>
            </a:r>
            <a:r>
              <a:rPr lang="ru-RU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умеренно-континентальный с довольно мягкой зимой со снегопадами и оттепелями и продолжительным летом. </a:t>
            </a:r>
            <a:r>
              <a:rPr lang="ru-RU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годовая температура воздуха изменяется от +5,4 градуса на севере до +6,7 градуса на юго-востоке. Самый холодный месяц — январь. Безморозный период составляет 155—160 дней, продолжительность солнечного времени — 1800 часов. 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Нижний колонтитул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181" name="Дата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3777741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3" name="Номер слайда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DA106F-7BE4-0972-D3CE-A76447584E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968" r="396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B0ED01-1E5E-2201-EE03-238A71CBF2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445" b="445"/>
          <a:stretch>
            <a:fillRect/>
          </a:stretch>
        </p:blipFill>
        <p:spPr>
          <a:xfrm>
            <a:off x="-277654" y="3421560"/>
            <a:ext cx="5052682" cy="334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3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E2E09-3A82-4E32-88E3-59E694EF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53" y="-110541"/>
            <a:ext cx="5496636" cy="1685898"/>
          </a:xfrm>
        </p:spPr>
        <p:txBody>
          <a:bodyPr rtlCol="0"/>
          <a:lstStyle/>
          <a:p>
            <a:pPr rtl="0"/>
            <a:r>
              <a:rPr lang="ru-RU" dirty="0"/>
              <a:t>Крупные компании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25E272-AF60-4462-95A9-115739F7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30" y="1575356"/>
            <a:ext cx="6729274" cy="493197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1)ООО "КРЦ "ЭФКО-Каскад«</a:t>
            </a:r>
          </a:p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АО "ЛЕБЕДИНСКИЙ ГОРНО-ОБОГАТИТЕЛЬНЫЙ КОМБИНАТ«</a:t>
            </a:r>
          </a:p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АО "ОСКОЛЬСКИЙ ЭЛЕКТРОМЕТАЛЛУРГИЧЕСКИЙ КОМБИНАТ ИМЕНИ АЛЕКСЕЯ АЛЕКСЕЕВИЧА УГАРОВА«</a:t>
            </a:r>
          </a:p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ЗАО "Свинокомплекс Короча«</a:t>
            </a:r>
          </a:p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АО "Эфирное«</a:t>
            </a:r>
          </a:p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ООО "АГРОПОСТАВКА МТ«</a:t>
            </a:r>
          </a:p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 АО "ПРИОСКОЛЬЕ«</a:t>
            </a:r>
          </a:p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8) ООО "Белгранкорм"</a:t>
            </a:r>
          </a:p>
        </p:txBody>
      </p:sp>
      <p:sp>
        <p:nvSpPr>
          <p:cNvPr id="17" name="Нижний колонтитул 16">
            <a:extLst>
              <a:ext uri="{FF2B5EF4-FFF2-40B4-BE49-F238E27FC236}">
                <a16:creationId xmlns:a16="http://schemas.microsoft.com/office/drawing/2014/main" id="{A372FF69-5317-4BE5-B218-0E85D7FE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474" y="7048869"/>
            <a:ext cx="4323270" cy="106532"/>
          </a:xfrm>
        </p:spPr>
        <p:txBody>
          <a:bodyPr rtlCol="0">
            <a:normAutofit fontScale="25000" lnSpcReduction="20000"/>
          </a:bodyPr>
          <a:lstStyle/>
          <a:p>
            <a:pPr rtl="0"/>
            <a:endParaRPr lang="ru-RU" dirty="0"/>
          </a:p>
        </p:txBody>
      </p:sp>
      <p:sp>
        <p:nvSpPr>
          <p:cNvPr id="16" name="Дата 15">
            <a:extLst>
              <a:ext uri="{FF2B5EF4-FFF2-40B4-BE49-F238E27FC236}">
                <a16:creationId xmlns:a16="http://schemas.microsoft.com/office/drawing/2014/main" id="{4A857185-E16C-40A5-8032-80491774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0961BC8-7B79-40B2-B578-4EB51214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C4A488-7D9D-44C5-C8E6-C4F43220AA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074" r="1407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4B763B-9F50-4370-CCFB-7B35832F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588" y="1393022"/>
            <a:ext cx="2635791" cy="96491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437A56A-FFE8-65EE-0994-566F5FABFA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9184" r="29184"/>
          <a:stretch>
            <a:fillRect/>
          </a:stretch>
        </p:blipFill>
        <p:spPr>
          <a:xfrm flipH="1">
            <a:off x="12739366" y="2053034"/>
            <a:ext cx="790201" cy="106685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EC64708-40CD-D39C-95C8-4DEF188A949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5542" r="1554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BEB9F4E-CD99-9A80-0F23-444EB3525A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38156" r="3815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87430-D5CC-ED25-F57D-EF33A92D6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5984" y="0"/>
            <a:ext cx="6666493" cy="1216242"/>
          </a:xfrm>
        </p:spPr>
        <p:txBody>
          <a:bodyPr/>
          <a:lstStyle/>
          <a:p>
            <a:r>
              <a:rPr lang="ru-RU" dirty="0"/>
              <a:t>История Белгорода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B33C7B-B576-8DE9-E11E-6AE4C2766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126" y="823402"/>
            <a:ext cx="6989574" cy="5940601"/>
          </a:xfrm>
        </p:spPr>
        <p:txBody>
          <a:bodyPr>
            <a:no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Белгород – город древний. Научные споры о его происхождении ведутся с середины XIX столетия. Достоверно же известно, что в конце 1593 года царь Федор Иоаннович повелел для защиты от постоянных набегов крымских татар строить новые города-крепости на всех путях татарских от Донца до берегов Оки и заселить их людьми ратными стрельцами и казаками. Так возникли Белгород, Оскол, Валуйки и другие города. Белгородская крепость была построена к осени 1596 года. Строителями её были воеводы князья Михаил Ноздреватый и Андрей Волконский. Располагался Белгород на мысе Белой (меловой) горы, на правом берегу Северского Донца, омывающий город с востока. С юго-запада от крепости протекал ручей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Ячнев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Ясенев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Колодезь. Эта крепость была сожжена литовскими войсками под предводительством князя Лыки Лубенского летом 1612 года.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C63E69-F68E-EE3A-A250-23FEFA57F9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125" r="2612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A8E24A-6983-E5D0-ABA6-E654B0F7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4FEF06-2D8D-2B10-9C60-0669AE28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3267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518BE-BC97-5109-1429-17F4C6F72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6955" y="93997"/>
            <a:ext cx="6153912" cy="1566127"/>
          </a:xfrm>
        </p:spPr>
        <p:txBody>
          <a:bodyPr/>
          <a:lstStyle/>
          <a:p>
            <a:r>
              <a:rPr lang="ru-RU" dirty="0"/>
              <a:t>История названия города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E29B44-AC4A-A71B-0969-A1F8A888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5114" y="1908398"/>
            <a:ext cx="6157951" cy="4490479"/>
          </a:xfrm>
        </p:spPr>
        <p:txBody>
          <a:bodyPr/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  Название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Белгород происходит от сочетания прилагательного «белый» и существительного «город» (слово «город, град» в русском языке имеет несколько значений, одно из них – «крепость»). «Белый город» – крепость, стены которой построены из белого камня. Другое толкование связывается с названием горы (так называемая «Белая гора»), на склонах которой и в пойме притока Северского Донца реки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Везёлки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и расположен Белгород.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E668AB-6C44-9A6F-2B3A-6BA47CC2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86341145-6E75-CEC7-7C36-B8C01578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/>
              <a:t>07.02.20ГГ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B68439-5E1C-D915-2F29-A79A9F1F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ru-RU" smtClean="0"/>
              <a:t>6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6219F0-E3D5-9BCE-373E-2AF383EA4C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698" r="23698"/>
          <a:stretch>
            <a:fillRect/>
          </a:stretch>
        </p:blipFill>
        <p:spPr>
          <a:xfrm>
            <a:off x="16823" y="0"/>
            <a:ext cx="463492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DDCC3-7642-2DC5-002B-341A76E98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139" y="237643"/>
            <a:ext cx="7341832" cy="1287263"/>
          </a:xfrm>
        </p:spPr>
        <p:txBody>
          <a:bodyPr>
            <a:normAutofit fontScale="90000"/>
          </a:bodyPr>
          <a:lstStyle/>
          <a:p>
            <a:r>
              <a:rPr lang="ru-RU" dirty="0"/>
              <a:t>Достопримечательности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C6C87C-DDA3-9B2E-8D49-821950842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5257" y="1455938"/>
            <a:ext cx="6447220" cy="5164419"/>
          </a:xfrm>
        </p:spPr>
        <p:txBody>
          <a:bodyPr>
            <a:normAutofit lnSpcReduction="1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Музей-диорама «Курская битва. Белгородское направление»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Главный военный музей был открыт в 1987 году и сразу же стал самым посещаемым местом в Белгороде. Основной его экспонат – огромное художественное полотно, демонстрирующее переломный момент в ходе Курской битвы в 1943 году – танковое сражение под Прохоровкой. Площадь холста – больше 1000 м2, его расписывали в течение двух лет, это самая крупная диорама в Европе. В других залах музея хранятся личные вещи, награды, оружие, документы участников легендарной битвы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719993-4FB2-19D5-621D-4E3924B4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9C85867B-320D-08BA-81EC-AB31A896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3582432" cy="365125"/>
          </a:xfrm>
        </p:spPr>
        <p:txBody>
          <a:bodyPr/>
          <a:lstStyle/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56919A-4981-7C54-DCB2-DA6618D0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ru-RU" smtClean="0"/>
              <a:t>7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14A31B-501F-55B4-CC31-022934D74A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698" r="23698"/>
          <a:stretch>
            <a:fillRect/>
          </a:stretch>
        </p:blipFill>
        <p:spPr>
          <a:xfrm>
            <a:off x="154429" y="667092"/>
            <a:ext cx="4529941" cy="310591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2F2EB72-C52E-A667-8CD2-94C11951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6" y="3806172"/>
            <a:ext cx="4770056" cy="25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8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E3AD2-920C-261C-647E-837C8D05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789" y="312938"/>
            <a:ext cx="6238688" cy="1382233"/>
          </a:xfrm>
        </p:spPr>
        <p:txBody>
          <a:bodyPr>
            <a:normAutofit/>
          </a:bodyPr>
          <a:lstStyle/>
          <a:p>
            <a:r>
              <a:rPr lang="ru-RU" dirty="0"/>
              <a:t>Соборная площадь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2F62E55-5B6C-6E2F-D6D3-B569F8D0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Образец текста нижнего колонтитула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2395403-69CC-F7CC-6912-76B0A81E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Главная площадь города получила свое название в 2004 году. Здесь находятся здания областной администрации, гостиницы «Белгород», драмтеатра им. Щепкина, а также памятник великому актеру. У входа на площадь установлен мемориал с Вечным огнем. Центр площади вымощен разноцветной плиткой в виде изображения солнца, внутри которого размещен большой металлический круг с картой области. А по периметру расположен 21 квадрат с гербами областных районов.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3E1E8BC3-4A0B-4D75-9F1E-0B0552FE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ED1147-E3DF-2E8B-46AA-2C566DC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ru-RU" smtClean="0"/>
              <a:t>8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AAE8DA7-79E5-AB50-75BC-5091A36E03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9606" r="29606"/>
          <a:stretch>
            <a:fillRect/>
          </a:stretch>
        </p:blipFill>
        <p:spPr>
          <a:xfrm>
            <a:off x="0" y="93997"/>
            <a:ext cx="5146158" cy="6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AA199-D29E-4721-85BB-597C6999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234953"/>
            <a:ext cx="6989574" cy="1589708"/>
          </a:xfrm>
        </p:spPr>
        <p:txBody>
          <a:bodyPr>
            <a:normAutofit/>
          </a:bodyPr>
          <a:lstStyle/>
          <a:p>
            <a:r>
              <a:rPr lang="ru-RU" dirty="0" err="1"/>
              <a:t>Шмарненская</a:t>
            </a:r>
            <a:r>
              <a:rPr lang="ru-RU" dirty="0"/>
              <a:t> пещера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9B2872-269A-C9F4-30D1-D06E18F33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1824661"/>
            <a:ext cx="6989574" cy="4152064"/>
          </a:xfrm>
        </p:spPr>
        <p:txBody>
          <a:bodyPr>
            <a:no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Неподалеку от поселка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Шмарное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находится комплекс подземных ходов, залов с колоннами и небольших помещений, выдолбленных в меловой горе. Считается, что это подземная часть старинного монастыря, основанного еще до татаро-монгольского нашествия. Но точной информации, кто и когда выкопал пещеру и жил в ней, до сих пор нет. В стенах выдолблены ниши, кое-где с изображениями крестов, имеется зал наподобие церкви с куполообразным потолком и иконостасом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29E3CB-D8E3-4308-53DC-7968BFE588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620" r="2662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510A72-740A-A1FF-3AD4-0333BAFF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F7651354-0E5C-6C9F-1878-EE4CBB96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1CAA15-9AAA-2DCB-578F-C1161060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2CC964-A50B-4C29-B4E4-2C30BB34CCF3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615504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298.tgt.Office_50301408_TF22797433_Win32_OJ112196092.potx" id="{1C53F06E-7AAE-432D-80CB-42E7E96DBF30}" vid="{1700E4C5-C458-4D86-A669-87309F396C1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5CABE4-909F-4611-A0E1-6E45080B3C9E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office/2006/metadata/properties"/>
    <ds:schemaRef ds:uri="16c05727-aa75-4e4a-9b5f-8a80a1165891"/>
    <ds:schemaRef ds:uri="71af3243-3dd4-4a8d-8c0d-dd76da1f02a5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07C1F5B-A1D0-429A-8E7C-3E271353D1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1E8BDE-7A03-4563-82F6-53B214F89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Дизайн с угловыми линиями</Template>
  <TotalTime>61</TotalTime>
  <Words>683</Words>
  <Application>Microsoft Office PowerPoint</Application>
  <PresentationFormat>Широкоэкранный</PresentationFormat>
  <Paragraphs>46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Univers Condensed Light</vt:lpstr>
      <vt:lpstr>AngleLinesVTI</vt:lpstr>
      <vt:lpstr>Белгородская Область</vt:lpstr>
      <vt:lpstr>Введение</vt:lpstr>
      <vt:lpstr>Климат</vt:lpstr>
      <vt:lpstr>Крупные компании</vt:lpstr>
      <vt:lpstr>История Белгорода</vt:lpstr>
      <vt:lpstr>История названия города</vt:lpstr>
      <vt:lpstr>Достопримечательности</vt:lpstr>
      <vt:lpstr>Соборная площадь</vt:lpstr>
      <vt:lpstr>Шмарненская пещера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Белгородская Область</dc:title>
  <dc:creator>Владимир</dc:creator>
  <cp:lastModifiedBy>Владимир Крахмаль</cp:lastModifiedBy>
  <cp:revision>1</cp:revision>
  <dcterms:created xsi:type="dcterms:W3CDTF">2023-09-11T20:42:12Z</dcterms:created>
  <dcterms:modified xsi:type="dcterms:W3CDTF">2023-09-11T21:43:12Z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